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9" r:id="rId3"/>
    <p:sldId id="272" r:id="rId4"/>
    <p:sldId id="330" r:id="rId5"/>
    <p:sldId id="324" r:id="rId6"/>
    <p:sldId id="325" r:id="rId7"/>
    <p:sldId id="328" r:id="rId8"/>
    <p:sldId id="329" r:id="rId9"/>
    <p:sldId id="33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332" r:id="rId19"/>
    <p:sldId id="333" r:id="rId20"/>
    <p:sldId id="334" r:id="rId21"/>
    <p:sldId id="335" r:id="rId22"/>
    <p:sldId id="336" r:id="rId23"/>
    <p:sldId id="259" r:id="rId24"/>
    <p:sldId id="270" r:id="rId25"/>
    <p:sldId id="337" r:id="rId26"/>
    <p:sldId id="274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61224" autoAdjust="0"/>
  </p:normalViewPr>
  <p:slideViewPr>
    <p:cSldViewPr snapToGrid="0">
      <p:cViewPr varScale="1">
        <p:scale>
          <a:sx n="44" d="100"/>
          <a:sy n="44" d="100"/>
        </p:scale>
        <p:origin x="1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9\OUR%20School%20Student%20Survey\OurSCHOOL%202016-17%20-%202020-21%20Measures%20summary\TTFM%20Measures%20graphs%202013-14%20to%202019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9\OUR%20School%20Student%20Survey\OurSCHOOL%202016-17%20-%202020-21%20Measures%20summary\TTFM%20Measures%20graphs%202013-14%20to%202019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9\OUR%20School%20Student%20Survey\OurSCHOOL%202016-17%20-%202020-21%20Measures%20summary\TTFM%20Measures%20graphs%202013-14%20to%202019-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9\OUR%20School%20Student%20Survey\OurSCHOOL%202016-17%20-%202020-21%20Measures%20summary\TTFM%20Measures%20graphs%202013-14%20to%202019-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2000" dirty="0">
                <a:solidFill>
                  <a:schemeClr val="tx1"/>
                </a:solidFill>
              </a:rPr>
              <a:t>% Agreement</a:t>
            </a:r>
          </a:p>
        </c:rich>
      </c:tx>
      <c:layout>
        <c:manualLayout>
          <c:xMode val="edge"/>
          <c:yMode val="edge"/>
          <c:x val="0.43033816425120774"/>
          <c:y val="4.3779637435657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465441819772526E-2"/>
          <c:y val="0.25966863525655787"/>
          <c:w val="0.96524953402563807"/>
          <c:h val="0.64554373850066349"/>
        </c:manualLayout>
      </c:layout>
      <c:lineChart>
        <c:grouping val="standard"/>
        <c:varyColors val="0"/>
        <c:ser>
          <c:idx val="0"/>
          <c:order val="0"/>
          <c:tx>
            <c:strRef>
              <c:f>Tables!$I$22</c:f>
              <c:strCache>
                <c:ptCount val="1"/>
                <c:pt idx="0">
                  <c:v>Grade 6-8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Tables!$A$23:$A$30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Tables!$I$23:$I$30</c:f>
              <c:numCache>
                <c:formatCode>0</c:formatCode>
                <c:ptCount val="8"/>
                <c:pt idx="0">
                  <c:v>70.666666666666671</c:v>
                </c:pt>
                <c:pt idx="1">
                  <c:v>69.666666666666671</c:v>
                </c:pt>
                <c:pt idx="2">
                  <c:v>69.666666666666671</c:v>
                </c:pt>
                <c:pt idx="3">
                  <c:v>69.333333333333329</c:v>
                </c:pt>
                <c:pt idx="4">
                  <c:v>66.333333333333329</c:v>
                </c:pt>
                <c:pt idx="5">
                  <c:v>64.333333333333329</c:v>
                </c:pt>
                <c:pt idx="6">
                  <c:v>62.333333333333336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70-425E-8B58-62C3A7F4433E}"/>
            </c:ext>
          </c:extLst>
        </c:ser>
        <c:ser>
          <c:idx val="1"/>
          <c:order val="1"/>
          <c:tx>
            <c:strRef>
              <c:f>Tables!$J$22</c:f>
              <c:strCache>
                <c:ptCount val="1"/>
                <c:pt idx="0">
                  <c:v>Grade 9-10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Tables!$A$23:$A$30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Tables!$J$23:$J$30</c:f>
              <c:numCache>
                <c:formatCode>0</c:formatCode>
                <c:ptCount val="8"/>
                <c:pt idx="0">
                  <c:v>59</c:v>
                </c:pt>
                <c:pt idx="1">
                  <c:v>59</c:v>
                </c:pt>
                <c:pt idx="2">
                  <c:v>59</c:v>
                </c:pt>
                <c:pt idx="3">
                  <c:v>59</c:v>
                </c:pt>
                <c:pt idx="4">
                  <c:v>58</c:v>
                </c:pt>
                <c:pt idx="5">
                  <c:v>58</c:v>
                </c:pt>
                <c:pt idx="6">
                  <c:v>57</c:v>
                </c:pt>
                <c:pt idx="7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70-425E-8B58-62C3A7F4433E}"/>
            </c:ext>
          </c:extLst>
        </c:ser>
        <c:ser>
          <c:idx val="2"/>
          <c:order val="2"/>
          <c:tx>
            <c:strRef>
              <c:f>Tables!$K$22</c:f>
              <c:strCache>
                <c:ptCount val="1"/>
                <c:pt idx="0">
                  <c:v>Grade11-12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Tables!$A$23:$A$30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Tables!$K$23:$K$30</c:f>
              <c:numCache>
                <c:formatCode>0</c:formatCode>
                <c:ptCount val="8"/>
                <c:pt idx="0">
                  <c:v>58.5</c:v>
                </c:pt>
                <c:pt idx="1">
                  <c:v>57.5</c:v>
                </c:pt>
                <c:pt idx="2">
                  <c:v>56.5</c:v>
                </c:pt>
                <c:pt idx="3">
                  <c:v>57.5</c:v>
                </c:pt>
                <c:pt idx="4">
                  <c:v>56.5</c:v>
                </c:pt>
                <c:pt idx="5">
                  <c:v>55</c:v>
                </c:pt>
                <c:pt idx="6">
                  <c:v>56</c:v>
                </c:pt>
                <c:pt idx="7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70-425E-8B58-62C3A7F443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2874576"/>
        <c:axId val="732874248"/>
      </c:lineChart>
      <c:catAx>
        <c:axId val="73287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874248"/>
        <c:crosses val="autoZero"/>
        <c:auto val="1"/>
        <c:lblAlgn val="ctr"/>
        <c:lblOffset val="100"/>
        <c:noMultiLvlLbl val="0"/>
      </c:catAx>
      <c:valAx>
        <c:axId val="732874248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73287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87009775951926"/>
          <c:y val="0.1593261096717862"/>
          <c:w val="0.47475246300734136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2000" b="1" dirty="0">
                <a:solidFill>
                  <a:schemeClr val="tx1"/>
                </a:solidFill>
              </a:rPr>
              <a:t>% Agreement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Tables!$I$42</c:f>
              <c:strCache>
                <c:ptCount val="1"/>
                <c:pt idx="0">
                  <c:v>Grade 6-8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Tables!$A$43:$A$50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Tables!$I$43:$I$50</c:f>
              <c:numCache>
                <c:formatCode>0</c:formatCode>
                <c:ptCount val="8"/>
                <c:pt idx="0">
                  <c:v>85</c:v>
                </c:pt>
                <c:pt idx="1">
                  <c:v>84</c:v>
                </c:pt>
                <c:pt idx="2">
                  <c:v>85.333333333333329</c:v>
                </c:pt>
                <c:pt idx="3">
                  <c:v>85</c:v>
                </c:pt>
                <c:pt idx="4">
                  <c:v>83.333333333333329</c:v>
                </c:pt>
                <c:pt idx="5">
                  <c:v>80.666666666666671</c:v>
                </c:pt>
                <c:pt idx="6">
                  <c:v>79.666666666666671</c:v>
                </c:pt>
                <c:pt idx="7">
                  <c:v>74.333333333333329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B0-4B4E-A3C7-9B676D3DC267}"/>
            </c:ext>
          </c:extLst>
        </c:ser>
        <c:ser>
          <c:idx val="1"/>
          <c:order val="1"/>
          <c:tx>
            <c:strRef>
              <c:f>Tables!$J$42</c:f>
              <c:strCache>
                <c:ptCount val="1"/>
                <c:pt idx="0">
                  <c:v>Grade 9-10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Tables!$A$43:$A$50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Tables!$J$43:$J$50</c:f>
              <c:numCache>
                <c:formatCode>0</c:formatCode>
                <c:ptCount val="8"/>
                <c:pt idx="0">
                  <c:v>68</c:v>
                </c:pt>
                <c:pt idx="1">
                  <c:v>65.5</c:v>
                </c:pt>
                <c:pt idx="2">
                  <c:v>64.5</c:v>
                </c:pt>
                <c:pt idx="3">
                  <c:v>67.5</c:v>
                </c:pt>
                <c:pt idx="4">
                  <c:v>67.5</c:v>
                </c:pt>
                <c:pt idx="5">
                  <c:v>68</c:v>
                </c:pt>
                <c:pt idx="6">
                  <c:v>63.5</c:v>
                </c:pt>
                <c:pt idx="7">
                  <c:v>58.5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B0-4B4E-A3C7-9B676D3DC267}"/>
            </c:ext>
          </c:extLst>
        </c:ser>
        <c:ser>
          <c:idx val="2"/>
          <c:order val="2"/>
          <c:tx>
            <c:strRef>
              <c:f>Tables!$K$42</c:f>
              <c:strCache>
                <c:ptCount val="1"/>
                <c:pt idx="0">
                  <c:v>Grade11-12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Tables!$A$43:$A$50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Tables!$K$43:$K$50</c:f>
              <c:numCache>
                <c:formatCode>0</c:formatCode>
                <c:ptCount val="8"/>
                <c:pt idx="0">
                  <c:v>57.5</c:v>
                </c:pt>
                <c:pt idx="1">
                  <c:v>53.5</c:v>
                </c:pt>
                <c:pt idx="2">
                  <c:v>53.5</c:v>
                </c:pt>
                <c:pt idx="3">
                  <c:v>57.5</c:v>
                </c:pt>
                <c:pt idx="4">
                  <c:v>57</c:v>
                </c:pt>
                <c:pt idx="5">
                  <c:v>59</c:v>
                </c:pt>
                <c:pt idx="6">
                  <c:v>58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B0-4B4E-A3C7-9B676D3DC2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4789488"/>
        <c:axId val="974784896"/>
      </c:lineChart>
      <c:catAx>
        <c:axId val="97478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784896"/>
        <c:crosses val="autoZero"/>
        <c:auto val="1"/>
        <c:lblAlgn val="ctr"/>
        <c:lblOffset val="100"/>
        <c:noMultiLvlLbl val="0"/>
      </c:catAx>
      <c:valAx>
        <c:axId val="974784896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97478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2000" b="1" dirty="0">
                <a:solidFill>
                  <a:schemeClr val="tx1"/>
                </a:solidFill>
              </a:rPr>
              <a:t>% Agreement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Tables!$I$92</c:f>
              <c:strCache>
                <c:ptCount val="1"/>
                <c:pt idx="0">
                  <c:v>Grade 6-8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Tables!$A$93:$A$100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Tables!$I$93:$I$100</c:f>
              <c:numCache>
                <c:formatCode>0</c:formatCode>
                <c:ptCount val="8"/>
                <c:pt idx="0">
                  <c:v>51</c:v>
                </c:pt>
                <c:pt idx="1">
                  <c:v>49.333333333333336</c:v>
                </c:pt>
                <c:pt idx="2">
                  <c:v>51</c:v>
                </c:pt>
                <c:pt idx="3">
                  <c:v>51.666666666666664</c:v>
                </c:pt>
                <c:pt idx="4">
                  <c:v>49.666666666666664</c:v>
                </c:pt>
                <c:pt idx="5">
                  <c:v>46.333333333333336</c:v>
                </c:pt>
                <c:pt idx="6">
                  <c:v>45.666666666666664</c:v>
                </c:pt>
                <c:pt idx="7">
                  <c:v>36.333333333333336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A-4277-92E1-7771B3D52115}"/>
            </c:ext>
          </c:extLst>
        </c:ser>
        <c:ser>
          <c:idx val="1"/>
          <c:order val="1"/>
          <c:tx>
            <c:strRef>
              <c:f>Tables!$J$92</c:f>
              <c:strCache>
                <c:ptCount val="1"/>
                <c:pt idx="0">
                  <c:v>Grade 9-10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Tables!$A$93:$A$100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Tables!$J$93:$J$100</c:f>
              <c:numCache>
                <c:formatCode>0</c:formatCode>
                <c:ptCount val="8"/>
                <c:pt idx="0">
                  <c:v>30.5</c:v>
                </c:pt>
                <c:pt idx="1">
                  <c:v>30</c:v>
                </c:pt>
                <c:pt idx="2">
                  <c:v>31</c:v>
                </c:pt>
                <c:pt idx="3">
                  <c:v>32.5</c:v>
                </c:pt>
                <c:pt idx="4">
                  <c:v>33.5</c:v>
                </c:pt>
                <c:pt idx="5">
                  <c:v>31</c:v>
                </c:pt>
                <c:pt idx="6">
                  <c:v>30</c:v>
                </c:pt>
                <c:pt idx="7">
                  <c:v>28.5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A-4277-92E1-7771B3D52115}"/>
            </c:ext>
          </c:extLst>
        </c:ser>
        <c:ser>
          <c:idx val="2"/>
          <c:order val="2"/>
          <c:tx>
            <c:strRef>
              <c:f>Tables!$K$92</c:f>
              <c:strCache>
                <c:ptCount val="1"/>
                <c:pt idx="0">
                  <c:v>Grade11-12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2.9045418235764007E-3"/>
                  <c:y val="-1.0346472740108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40-4A16-8683-3B7AC66CE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Tables!$A$93:$A$100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Tables!$K$93:$K$100</c:f>
              <c:numCache>
                <c:formatCode>0</c:formatCode>
                <c:ptCount val="8"/>
                <c:pt idx="0">
                  <c:v>32</c:v>
                </c:pt>
                <c:pt idx="1">
                  <c:v>31</c:v>
                </c:pt>
                <c:pt idx="2">
                  <c:v>31.5</c:v>
                </c:pt>
                <c:pt idx="3">
                  <c:v>33.5</c:v>
                </c:pt>
                <c:pt idx="4">
                  <c:v>35.5</c:v>
                </c:pt>
                <c:pt idx="5">
                  <c:v>34</c:v>
                </c:pt>
                <c:pt idx="6">
                  <c:v>34</c:v>
                </c:pt>
                <c:pt idx="7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4A-4277-92E1-7771B3D521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4790472"/>
        <c:axId val="974784240"/>
      </c:lineChart>
      <c:catAx>
        <c:axId val="97479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784240"/>
        <c:crosses val="autoZero"/>
        <c:auto val="1"/>
        <c:lblAlgn val="ctr"/>
        <c:lblOffset val="100"/>
        <c:noMultiLvlLbl val="0"/>
      </c:catAx>
      <c:valAx>
        <c:axId val="974784240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97479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2000" b="1" dirty="0">
                <a:solidFill>
                  <a:schemeClr val="tx1"/>
                </a:solidFill>
              </a:rPr>
              <a:t>% Agreement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Tables!$I$102</c:f>
              <c:strCache>
                <c:ptCount val="1"/>
                <c:pt idx="0">
                  <c:v>Grade 6-8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Tables!$A$103:$A$110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Tables!$I$103:$I$110</c:f>
              <c:numCache>
                <c:formatCode>0</c:formatCode>
                <c:ptCount val="8"/>
                <c:pt idx="0">
                  <c:v>78.333333333333329</c:v>
                </c:pt>
                <c:pt idx="1">
                  <c:v>77.666666666666671</c:v>
                </c:pt>
                <c:pt idx="2">
                  <c:v>78.666666666666671</c:v>
                </c:pt>
                <c:pt idx="3">
                  <c:v>79.333333333333329</c:v>
                </c:pt>
                <c:pt idx="4">
                  <c:v>77.333333333333329</c:v>
                </c:pt>
                <c:pt idx="5">
                  <c:v>73.666666666666671</c:v>
                </c:pt>
                <c:pt idx="6">
                  <c:v>72.333333333333329</c:v>
                </c:pt>
                <c:pt idx="7">
                  <c:v>67.333333333333329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2-4903-85CE-811AC21E74F4}"/>
            </c:ext>
          </c:extLst>
        </c:ser>
        <c:ser>
          <c:idx val="1"/>
          <c:order val="1"/>
          <c:tx>
            <c:strRef>
              <c:f>Tables!$J$102</c:f>
              <c:strCache>
                <c:ptCount val="1"/>
                <c:pt idx="0">
                  <c:v>Grade 9-10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5.3200007607744687E-3"/>
                  <c:y val="-1.326511523581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E-4E07-88B2-D4DF3F9076D0}"/>
                </c:ext>
              </c:extLst>
            </c:dLbl>
            <c:dLbl>
              <c:idx val="5"/>
              <c:layout>
                <c:manualLayout>
                  <c:x val="-1.9263760508197345E-3"/>
                  <c:y val="-1.618375773152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E-4E07-88B2-D4DF3F9076D0}"/>
                </c:ext>
              </c:extLst>
            </c:dLbl>
            <c:dLbl>
              <c:idx val="6"/>
              <c:layout>
                <c:manualLayout>
                  <c:x val="-7.1864658222070066E-4"/>
                  <c:y val="-2.7858327714371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E-4E07-88B2-D4DF3F9076D0}"/>
                </c:ext>
              </c:extLst>
            </c:dLbl>
            <c:dLbl>
              <c:idx val="7"/>
              <c:layout>
                <c:manualLayout>
                  <c:x val="1.8605024915363842E-2"/>
                  <c:y val="-2.4939685218661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E-4E07-88B2-D4DF3F907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Tables!$A$103:$A$110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Tables!$J$103:$J$110</c:f>
              <c:numCache>
                <c:formatCode>0</c:formatCode>
                <c:ptCount val="8"/>
                <c:pt idx="0">
                  <c:v>67</c:v>
                </c:pt>
                <c:pt idx="1">
                  <c:v>65.5</c:v>
                </c:pt>
                <c:pt idx="2">
                  <c:v>67</c:v>
                </c:pt>
                <c:pt idx="3">
                  <c:v>69</c:v>
                </c:pt>
                <c:pt idx="4">
                  <c:v>71</c:v>
                </c:pt>
                <c:pt idx="5">
                  <c:v>67</c:v>
                </c:pt>
                <c:pt idx="6">
                  <c:v>65.5</c:v>
                </c:pt>
                <c:pt idx="7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2-4903-85CE-811AC21E74F4}"/>
            </c:ext>
          </c:extLst>
        </c:ser>
        <c:ser>
          <c:idx val="2"/>
          <c:order val="2"/>
          <c:tx>
            <c:strRef>
              <c:f>Tables!$K$102</c:f>
              <c:strCache>
                <c:ptCount val="1"/>
                <c:pt idx="0">
                  <c:v>Grade11-12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Tables!$A$103:$A$110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Tables!$K$103:$K$110</c:f>
              <c:numCache>
                <c:formatCode>0</c:formatCode>
                <c:ptCount val="8"/>
                <c:pt idx="0">
                  <c:v>63.5</c:v>
                </c:pt>
                <c:pt idx="1">
                  <c:v>63.5</c:v>
                </c:pt>
                <c:pt idx="2">
                  <c:v>64.5</c:v>
                </c:pt>
                <c:pt idx="3">
                  <c:v>65</c:v>
                </c:pt>
                <c:pt idx="4">
                  <c:v>65.5</c:v>
                </c:pt>
                <c:pt idx="5">
                  <c:v>64.5</c:v>
                </c:pt>
                <c:pt idx="6">
                  <c:v>64.5</c:v>
                </c:pt>
                <c:pt idx="7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12-4903-85CE-811AC21E74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4058592"/>
        <c:axId val="884058264"/>
      </c:lineChart>
      <c:catAx>
        <c:axId val="8840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058264"/>
        <c:crosses val="autoZero"/>
        <c:auto val="1"/>
        <c:lblAlgn val="ctr"/>
        <c:lblOffset val="100"/>
        <c:noMultiLvlLbl val="0"/>
      </c:catAx>
      <c:valAx>
        <c:axId val="88405826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8405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E0E74-4996-4CA2-8998-9D0FC6EAAD6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9B53-3A02-45F1-81CA-2AD42AF385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748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2860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65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31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858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632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135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859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01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25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266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17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357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43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43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239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139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34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4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93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21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70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92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65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9B53-3A02-45F1-81CA-2AD42AF3850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97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DD46-16F0-4A83-AD7D-63BA7F34A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555AC-27EA-4078-A832-BB55012EA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0A432-EC8C-4871-B702-77FD3EC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9C13-8B3D-41D7-935D-DFAC28F1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CF2AB-923E-4987-AFBD-95686808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3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5B8F-2DF8-4245-B89F-849C42E9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0E8C9-288F-4901-B4A1-9C9D3CF39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E458-B469-47E5-8B2B-9C5651EA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9E20-F94F-4ED3-ADD3-668A7F40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8F12-251E-4434-8DC1-60FB65D9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3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0B769-679B-4A4F-9D10-90E1B9719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CBAC3-2124-41BF-9731-3741AAB54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BC1C-9126-4068-98A0-1D34BC78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58168-1CDD-40AD-A889-0A9AC59F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E34D-7A83-406F-A642-5416BEDF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1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8E1D-3304-41A5-AD6E-807FC3B2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51256-D5F6-4E2F-B481-C68799A34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D98C-7BA1-4F52-A0E0-39709793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4088-5DEA-42EA-AE48-7CC21CF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ABBF-E48B-441D-B2D4-A4E93EBB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6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FEE1-9BCC-4FF5-B6C6-09BF9127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B985B-AED5-4138-BA23-3696297B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2E86-9CBE-4392-9DE0-10463BA1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35AC-384F-4080-B44D-A3EA02BB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A4E3-6E26-477D-AC50-0A006FCA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6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A7B4-162E-4796-A946-7978385E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E105-D92E-4D17-B207-718C99453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5D4BE-1F20-4D13-AADF-CDED96530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B9AED-066C-4AD7-8B5A-DBB6C4A9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9D11C-EC07-4AFA-BF12-CECDDCDE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4DBAD-F4A1-44BA-AFDD-C7BA390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7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6C34-4298-418E-95A8-E29AF618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3815D-F60B-4AF5-BCC0-79EB1CA65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50B06-9D66-4923-A62D-686C03ED9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A9EA-02E5-454F-ADBF-D7DC8891B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2F53D-6DF1-487E-BCFA-570B4912C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6217-3D86-4F68-8038-B723FFA2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2C8E7-E344-4402-A2AD-883021B2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060E9-7334-45A9-BED5-D07C7DE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9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F9DE-DA4F-4701-A6EA-A8BECF0F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2F516-A349-4525-88F9-C5A24E9A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32777-BFB8-407F-BDA4-50AF5DCB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FB7AF-68B2-4BD3-9729-0C981CDC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2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94425-1256-4E6C-8502-CC34766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CADB0-E879-4A60-94A7-46C8D879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365D-B504-4BA8-AA85-07316880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9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FDBF-8995-48C4-A0BF-76A70D48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66E4-982F-45DB-ABB5-1C635C0E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59B15-8EFB-4EDB-8DD0-939F095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04E6A-0E1B-4A3B-B6F6-21CD44A1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19A2-723B-4AFA-99B9-533A51F6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99442-BA0A-44B4-A7D7-083B0CD3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9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B158-9EB1-4D88-A5DA-DC3381EA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9189B-4442-4AD0-852F-2BAF2AB86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D1EFB-1098-4996-8AB1-466495A9F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92470-33C6-41D8-9F43-DA8536E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F8013-1888-441D-AAEF-5204D58E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7FE8C-C845-45C3-80C8-9376C833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7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6743C-4571-4CA4-874B-40B905D7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74997-0B5D-42AB-B129-8D4E8F01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62992-F029-4D00-8371-B8B3739FC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5C2E-08B5-4069-9E82-FBAB36F2350B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99F6-FE60-4169-9DB1-13701704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3583-C729-45B9-B4F4-85D30BC13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F432-6471-40D2-8949-C88F2174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5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5V8YAJjqZU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gnb.ca/content/gnb/en/departments/education/k12/content/career-connected-learn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A8ECA-E243-4FE7-989C-DDD6ECF51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84" r="1" b="5976"/>
          <a:stretch/>
        </p:blipFill>
        <p:spPr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83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t4.ftcdn.net/jpg/04/34/72/25/240_F_434722544_06ZdZ8nhCgkUt8QsEap2Kg7svsQg5e5v.jpg">
            <a:extLst>
              <a:ext uri="{FF2B5EF4-FFF2-40B4-BE49-F238E27FC236}">
                <a16:creationId xmlns:a16="http://schemas.microsoft.com/office/drawing/2014/main" id="{1A47BE37-F897-42C9-8CDE-EED97E6C9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1136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78BBBE-F7A6-4656-ADB8-EA91D39DA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935" r="1" b="1201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7C08D-8302-4C8F-94FB-F31094FF0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180" r="-1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069D6B-BDAF-443C-8A3D-90B0E4CDF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700" b="1504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41334-5348-4642-AF88-82DC78D08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443" b="11305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AD83C3-9CFA-4254-B174-2F70A7D7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729" b="1131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D7789-E847-4884-8663-CC4022C9E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548" b="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1F55-CECA-48D4-A739-E21D11EB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CA" sz="3600" dirty="0"/>
              <a:t>Best Practices of Career Education K-12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A11C516-8342-4779-B09D-8277AF62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r>
              <a:rPr lang="en-US" sz="2000" dirty="0"/>
              <a:t>Experiential Learning</a:t>
            </a:r>
          </a:p>
          <a:p>
            <a:r>
              <a:rPr lang="en-US" sz="2000" dirty="0" err="1"/>
              <a:t>Labour</a:t>
            </a:r>
            <a:r>
              <a:rPr lang="en-US" sz="2000" dirty="0"/>
              <a:t> Market Information Learning</a:t>
            </a:r>
          </a:p>
          <a:p>
            <a:r>
              <a:rPr lang="en-US" sz="2000" dirty="0"/>
              <a:t>SEL + Global Competency Learning</a:t>
            </a:r>
          </a:p>
          <a:p>
            <a:r>
              <a:rPr lang="en-US" sz="2000" dirty="0"/>
              <a:t>Financial Wellness Learning</a:t>
            </a:r>
          </a:p>
          <a:p>
            <a:r>
              <a:rPr lang="en-US" sz="2000" dirty="0"/>
              <a:t>myBlueprint online career/life planning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B5842-2436-4CDF-8BEC-E4C465A2A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3" r="15740" b="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62067-A640-4347-ACC2-475ED4B273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9" r="20305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A456D-8ECC-41DD-93F9-209C2C4E8E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27" r="58475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305DC-9AED-4E95-B59D-81FA0821D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86" r="5" b="13412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19A76-CCBF-4DED-98B6-FD931834E4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466" b="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4922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213916-6484-7E42-A514-331AD1A1C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60"/>
          <a:stretch/>
        </p:blipFill>
        <p:spPr bwMode="auto"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142B8-CDA7-6944-942E-66BB628A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Experiential Learning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771C22-A9F6-9346-A2FD-AA68B9066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7" r="1359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61DDEF-CCCC-45CF-9AE2-2593DADA3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19" r="16114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ECAB5-E7F3-8640-AE49-72057C98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Emotional Learning and Global Competency Development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353904-B722-824F-9162-B32D6F8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0096" y="1676400"/>
            <a:ext cx="6283031" cy="35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3140F-1049-C14B-912B-16F1E1BE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Financial Wellness for All Learners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252F3F9-8651-1A45-A095-1D0DC006F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 r="2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6D1B3-4FDB-0E4B-BBBD-D9AB589B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myBlueprint Career/Life Planning Tool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447D565-8D1A-334B-934A-8FC18B8C3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0412"/>
            <a:ext cx="7214616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24B386-8F86-4DD5-8777-03242BC21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01" b="1284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D4C2B5-0333-46E2-869B-D996B00B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024" b="-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73BAF-F559-4F30-8882-1D3CC0415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642938"/>
            <a:ext cx="5988050" cy="2149475"/>
          </a:xfrm>
          <a:prstGeom prst="rect">
            <a:avLst/>
          </a:prstGeom>
        </p:spPr>
      </p:pic>
      <p:pic>
        <p:nvPicPr>
          <p:cNvPr id="4" name="Online Media 3" title="Future Ready Learning K 12">
            <a:hlinkClick r:id="" action="ppaction://media"/>
            <a:extLst>
              <a:ext uri="{FF2B5EF4-FFF2-40B4-BE49-F238E27FC236}">
                <a16:creationId xmlns:a16="http://schemas.microsoft.com/office/drawing/2014/main" id="{FAA322BA-1096-4B2E-9E2D-AF135B5415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10213" y="2862263"/>
            <a:ext cx="5988050" cy="3354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8E51-00EB-4D6E-B857-99BBBCAD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Educator Professional Learning</a:t>
            </a:r>
          </a:p>
        </p:txBody>
      </p:sp>
    </p:spTree>
    <p:extLst>
      <p:ext uri="{BB962C8B-B14F-4D97-AF65-F5344CB8AC3E}">
        <p14:creationId xmlns:p14="http://schemas.microsoft.com/office/powerpoint/2010/main" val="40636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B72D2-6167-422B-A692-044D48B5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Practice Framework for Hopeful Transitions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DA15D3-7CA3-421E-9CF8-9FAEC27C4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37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C3C597-9031-446A-8869-57B11EB2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2400" dirty="0"/>
              <a:t>Response to Intervention (RTI) model </a:t>
            </a:r>
          </a:p>
          <a:p>
            <a:r>
              <a:rPr lang="en-US" sz="2400" dirty="0"/>
              <a:t>Tier 1 – Universally designed career education K-12</a:t>
            </a:r>
          </a:p>
          <a:p>
            <a:r>
              <a:rPr lang="en-US" sz="2400" dirty="0"/>
              <a:t>Tier 2 – Targeted career education interventions</a:t>
            </a:r>
          </a:p>
          <a:p>
            <a:r>
              <a:rPr lang="en-US" sz="2400" dirty="0"/>
              <a:t>Tier 3 – Individual career development and transition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3052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t4.ftcdn.net/jpg/03/29/44/25/240_F_329442520_bs9DE1vhchdtXtbsJXcwGQTpjZd5NzDo.jpg">
            <a:extLst>
              <a:ext uri="{FF2B5EF4-FFF2-40B4-BE49-F238E27FC236}">
                <a16:creationId xmlns:a16="http://schemas.microsoft.com/office/drawing/2014/main" id="{E3E6A59C-E37F-4383-B847-A53EDCA9D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r="-1" b="-1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EC59C-15AA-443A-94BD-652E154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CA" sz="2600" dirty="0">
                <a:solidFill>
                  <a:schemeClr val="bg1"/>
                </a:solidFill>
              </a:rPr>
              <a:t>Tricia Berry and </a:t>
            </a:r>
            <a:r>
              <a:rPr lang="en-CA" sz="2600">
                <a:solidFill>
                  <a:schemeClr val="bg1"/>
                </a:solidFill>
              </a:rPr>
              <a:t>Andrew Culberson </a:t>
            </a:r>
            <a:endParaRPr lang="en-CA" sz="26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13A08A5-D3A1-41A3-85A7-1499D750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hlinkClick r:id="rId4"/>
              </a:rPr>
              <a:t>https://www2.gnb.ca/content/gnb/en/departments/education/k12/content/career-connected-learning.html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22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5B5C3D-7C12-45D0-9A17-056C4BA0F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576" b="10428"/>
          <a:stretch/>
        </p:blipFill>
        <p:spPr>
          <a:xfrm>
            <a:off x="643467" y="994442"/>
            <a:ext cx="9240039" cy="486911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F89A90-6179-D549-B7B8-68A50F5EE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2" r="-1" b="7268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B0C0-BF55-491F-8D3A-D01ADC6F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76"/>
            <a:ext cx="10515600" cy="525869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Students with a Positive Sense of Belonging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921D36-3B05-40AA-BD2B-1D3173E669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45573"/>
          <a:ext cx="10515600" cy="475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C52BB7-3E37-401E-8E2E-0D159E5BC8F1}"/>
              </a:ext>
            </a:extLst>
          </p:cNvPr>
          <p:cNvSpPr txBox="1"/>
          <p:nvPr/>
        </p:nvSpPr>
        <p:spPr>
          <a:xfrm>
            <a:off x="145522" y="6492875"/>
            <a:ext cx="454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Source: OurSCHOOL student survey</a:t>
            </a:r>
          </a:p>
        </p:txBody>
      </p:sp>
    </p:spTree>
    <p:extLst>
      <p:ext uri="{BB962C8B-B14F-4D97-AF65-F5344CB8AC3E}">
        <p14:creationId xmlns:p14="http://schemas.microsoft.com/office/powerpoint/2010/main" val="31716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9C7A-8459-45B3-A8AA-50C86296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1060174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Students that Value School Outcomes</a:t>
            </a:r>
            <a:r>
              <a:rPr lang="en-CA" sz="3600" dirty="0"/>
              <a:t> schooling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BE441A-F1DB-40B4-98B6-57E39EE536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63181"/>
          <a:ext cx="10515600" cy="493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9AF75C-05E8-4F78-86A5-9253158B5A0B}"/>
              </a:ext>
            </a:extLst>
          </p:cNvPr>
          <p:cNvSpPr txBox="1"/>
          <p:nvPr/>
        </p:nvSpPr>
        <p:spPr>
          <a:xfrm>
            <a:off x="145522" y="6492875"/>
            <a:ext cx="454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Source: OurSCHOOL student survey</a:t>
            </a:r>
          </a:p>
        </p:txBody>
      </p:sp>
    </p:spTree>
    <p:extLst>
      <p:ext uri="{BB962C8B-B14F-4D97-AF65-F5344CB8AC3E}">
        <p14:creationId xmlns:p14="http://schemas.microsoft.com/office/powerpoint/2010/main" val="27302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21FD-D0E0-448B-A5DD-5FE77FD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27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Students who are Interested and Motivated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98668E-5B3E-4FF5-8DDD-4C6865AC88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32800"/>
          <a:ext cx="10515600" cy="49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4E0AE1-58FF-42C1-B1FB-FECE134EF9D0}"/>
              </a:ext>
            </a:extLst>
          </p:cNvPr>
          <p:cNvSpPr txBox="1"/>
          <p:nvPr/>
        </p:nvSpPr>
        <p:spPr>
          <a:xfrm>
            <a:off x="145522" y="6492875"/>
            <a:ext cx="454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Source: OurSCHOOL student survey</a:t>
            </a:r>
          </a:p>
        </p:txBody>
      </p:sp>
    </p:spTree>
    <p:extLst>
      <p:ext uri="{BB962C8B-B14F-4D97-AF65-F5344CB8AC3E}">
        <p14:creationId xmlns:p14="http://schemas.microsoft.com/office/powerpoint/2010/main" val="33427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F41-F525-45ED-ABAE-9661BCC1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Effort – Students Who Try Hard to Succeed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38DD6A-92C0-4DEE-9892-5BAA1DBAD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891236"/>
          <a:ext cx="10515600" cy="507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90424C-DF6C-4CB5-A558-9FC892F799D4}"/>
              </a:ext>
            </a:extLst>
          </p:cNvPr>
          <p:cNvSpPr txBox="1"/>
          <p:nvPr/>
        </p:nvSpPr>
        <p:spPr>
          <a:xfrm>
            <a:off x="145522" y="6492875"/>
            <a:ext cx="454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Source: OurSCHOOL student survey</a:t>
            </a:r>
          </a:p>
        </p:txBody>
      </p:sp>
    </p:spTree>
    <p:extLst>
      <p:ext uri="{BB962C8B-B14F-4D97-AF65-F5344CB8AC3E}">
        <p14:creationId xmlns:p14="http://schemas.microsoft.com/office/powerpoint/2010/main" val="30905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D66A16-51CE-E940-893F-D855987E5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r="1" b="9813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200</Words>
  <Application>Microsoft Office PowerPoint</Application>
  <PresentationFormat>Widescreen</PresentationFormat>
  <Paragraphs>59</Paragraphs>
  <Slides>27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Impact</vt:lpstr>
      <vt:lpstr>Rockwell</vt:lpstr>
      <vt:lpstr>Speak Pro</vt:lpstr>
      <vt:lpstr>Office Theme</vt:lpstr>
      <vt:lpstr>PowerPoint Presentation</vt:lpstr>
      <vt:lpstr>PowerPoint Presentation</vt:lpstr>
      <vt:lpstr>PowerPoint Presentation</vt:lpstr>
      <vt:lpstr>PowerPoint Presentation</vt:lpstr>
      <vt:lpstr>Students with a Positive Sense of Belonging</vt:lpstr>
      <vt:lpstr>Students that Value School Outcomes schooling outcomes</vt:lpstr>
      <vt:lpstr>Students who are Interested and Motivated</vt:lpstr>
      <vt:lpstr>Effort – Students Who Try Hard to Succeed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of Career Education K-12</vt:lpstr>
      <vt:lpstr>PowerPoint Presentation</vt:lpstr>
      <vt:lpstr>Experiential Learning</vt:lpstr>
      <vt:lpstr>Social Emotional Learning and Global Competency Development</vt:lpstr>
      <vt:lpstr>Financial Wellness for All Learners</vt:lpstr>
      <vt:lpstr>myBlueprint Career/Life Planning Tool</vt:lpstr>
      <vt:lpstr>PowerPoint Presentation</vt:lpstr>
      <vt:lpstr>PowerPoint Presentation</vt:lpstr>
      <vt:lpstr>Educator Professional Learning</vt:lpstr>
      <vt:lpstr>Practice Framework for Hopeful Transitions</vt:lpstr>
      <vt:lpstr>Tricia Berry and Andrew Culberson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Universal Design as a Pathway to Inclusive Career Education</dc:title>
  <dc:creator>Berry, Tricia (EECD/EDPE)</dc:creator>
  <cp:lastModifiedBy>Culberson, Andrew (EECD/EDPE)</cp:lastModifiedBy>
  <cp:revision>11</cp:revision>
  <dcterms:created xsi:type="dcterms:W3CDTF">2021-06-21T20:44:17Z</dcterms:created>
  <dcterms:modified xsi:type="dcterms:W3CDTF">2021-10-04T16:09:06Z</dcterms:modified>
</cp:coreProperties>
</file>